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5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E92BDF-AEF3-B846-9EB5-7E2ADF4D1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5CC74C-FF5A-2547-9FDD-125A87894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311D41-1387-4F48-860F-7D7609561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92077-0D2A-2A49-9C19-C2DB8A28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4BD698-7728-3741-B4F4-0D73B942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15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4E65F3-8CC7-184E-9F77-6CC648EE7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0CE8FB-6635-9E4B-900A-26B1F05B1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FC6AF3-C018-6E42-B0E9-2E9F8E68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1FF153-3BC7-B045-A998-3DE1F8C4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F94643-980A-F94D-B87F-B61D4FAD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88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B51154-7F0A-4042-B224-7FFF9FF81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EDF337-FD02-F747-BC28-58AD3C87B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5E6E32-53B2-2D4F-A543-F6EAF4C92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4DB7A-C17E-3A40-A145-313111329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819254-4EB9-C84F-8D7D-072CAC58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72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864E6-F7C8-C34E-B962-8DB669D8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914A08-9DB9-5246-B522-A704E379C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78BDC-7E3C-9A4B-9B90-F9F54BEE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673F15-27CD-8B47-9A1B-DAF3903D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D1BAC8-31D9-D946-B4E5-60C1E05E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20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2F69E-2D64-EB4E-AAD2-AA7D23A76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8C2D51-1B2A-234E-8734-6D478AB55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6AAE9B-CA45-AD4C-9980-BA466C662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BC6B0-CACE-9D41-8FA7-F59EB4221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8FE507-4079-5244-8646-A13E3BCD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39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1966A-6288-F540-B30B-235760995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4E667D-E861-584F-9DA5-9D847AD61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BE0EA0-5BCD-DD48-8F21-A064A29A1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B8D968-EDEF-8C48-979B-17C1A53A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CB46DC-1BD4-A642-AB17-3DF802C3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D852B2-E1DA-4B4C-8AA8-7198507D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57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FAC3A0-5FDB-5F48-B01C-69CE3B976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60C4B7-249E-C240-B4B6-95A4D3594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D59502-8EDD-F14B-BD6D-7D8B73CEA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EE0BE0-E9F1-6944-8A60-FFE0480DF4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75B68D-CFB5-A946-9CA0-A8395593A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F23532-AFAD-5941-9052-D6AA003C3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4D914E-CF89-134D-8E7C-3EDC3672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85B27C-9C0E-0C4E-AC5F-463A6E6C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43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6F047A-E062-1547-8A3F-4306E8EE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5F27F4-96A3-8240-BDC6-E2A5B077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404DB4-F9E0-AE45-A35C-AFAADB79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EEF6FA-7DC9-9B48-A75C-D5658FEC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79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ADCBF3-0F95-CF43-9D31-741971FD9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AC1D252-900A-AC41-B3BA-A5B80D42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F4CF7A-F3F5-B647-A875-B70FE1CE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98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543DD-66D7-7049-AF16-8FB50D05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95C8AD-C838-F140-8541-CE75F3B06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538414-E6D1-8449-B409-1209ED0DB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2C86E4-4813-C44A-80D1-78D1741C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71AEDD-76BC-7C45-A341-2DCFA4FF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4EBC50-CC33-2341-B503-21AE112B3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96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25F9D-458B-D84C-A1EF-86FAB79CE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6666D1-728B-F74F-918A-CB12DF831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82EAFD-CDF5-8F49-8713-548C3BDE2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0894E8-58C0-DB4F-BABA-071F1F93B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649187-F3E2-A14C-AAC2-B5A067DF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03E0CD-CD44-4A48-9930-E23DFB80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6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1A706E-394B-384B-B055-81E688609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EE00F8-F901-C04B-B016-B2426E060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50702-7BE3-644B-B9D0-68987CC9E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F5323-E8C5-2F49-886C-C10396B028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309240-D591-EF4C-B24D-034C47864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D22A21-576A-B146-B715-DBD49AB3B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6ABC-C7C6-A64C-820F-F6C485E91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97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6BC36A-D873-A64D-B1F9-01CA8394BF9B}"/>
              </a:ext>
            </a:extLst>
          </p:cNvPr>
          <p:cNvSpPr/>
          <p:nvPr/>
        </p:nvSpPr>
        <p:spPr>
          <a:xfrm>
            <a:off x="145256" y="303460"/>
            <a:ext cx="11901488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CH" sz="2400" b="1" i="1" u="none" strike="noStrike" dirty="0">
                <a:solidFill>
                  <a:srgbClr val="7030A0"/>
                </a:solidFill>
                <a:effectLst/>
                <a:latin typeface="inherit"/>
              </a:rPr>
              <a:t>Moi, XX, en cas d’élection au Grand Conseil neuchâtelois, je m’engage à soutenir les xx revendications suivantes du collectif neuchâtelois de la grève féministe:</a:t>
            </a:r>
          </a:p>
          <a:p>
            <a:pPr fontAlgn="base"/>
            <a:endParaRPr lang="fr-CH" sz="1600" b="1" i="0" u="none" strike="noStrike" dirty="0">
              <a:solidFill>
                <a:srgbClr val="7030A0"/>
              </a:solidFill>
              <a:effectLst/>
              <a:latin typeface="inherit"/>
            </a:endParaRPr>
          </a:p>
          <a:p>
            <a:pPr fontAlgn="base"/>
            <a:r>
              <a:rPr lang="fr-CH" sz="1700" b="1" dirty="0">
                <a:solidFill>
                  <a:srgbClr val="7030A0"/>
                </a:solidFill>
                <a:latin typeface="inherit"/>
              </a:rPr>
              <a:t>1.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Un congé parental </a:t>
            </a:r>
          </a:p>
          <a:p>
            <a:pPr fontAlgn="base"/>
            <a:r>
              <a:rPr lang="fr-CH" b="1" dirty="0">
                <a:solidFill>
                  <a:srgbClr val="7030A0"/>
                </a:solidFill>
              </a:rPr>
              <a:t>2.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L’engagement de notre canton dans la protection contre le </a:t>
            </a:r>
            <a:r>
              <a:rPr lang="fr-CH" b="1" dirty="0">
                <a:solidFill>
                  <a:srgbClr val="7030A0"/>
                </a:solidFill>
              </a:rPr>
              <a:t>licenciement après le congé maternité et parental</a:t>
            </a:r>
            <a:endParaRPr lang="fr-CH" b="0" i="0" u="none" strike="noStrike" dirty="0">
              <a:solidFill>
                <a:srgbClr val="000000"/>
              </a:solidFill>
              <a:effectLst/>
            </a:endParaRPr>
          </a:p>
          <a:p>
            <a:pPr fontAlgn="base"/>
            <a:r>
              <a:rPr lang="fr-CH" b="1" dirty="0">
                <a:solidFill>
                  <a:srgbClr val="791AA9"/>
                </a:solidFill>
              </a:rPr>
              <a:t>3. </a:t>
            </a:r>
            <a:r>
              <a:rPr lang="fr-CH" b="1" i="0" u="none" strike="noStrike" dirty="0">
                <a:solidFill>
                  <a:srgbClr val="791AA9"/>
                </a:solidFill>
                <a:effectLst/>
              </a:rPr>
              <a:t>Le droit de pouvoir diminuer le temps de travail après la naissance d’un enfant et/ou une adoption</a:t>
            </a:r>
            <a:endParaRPr lang="fr-CH" b="0" i="0" u="none" strike="noStrike" dirty="0">
              <a:solidFill>
                <a:srgbClr val="000000"/>
              </a:solidFill>
              <a:effectLst/>
            </a:endParaRPr>
          </a:p>
          <a:p>
            <a:pPr fontAlgn="base"/>
            <a:r>
              <a:rPr lang="fr-CH" b="1" dirty="0">
                <a:solidFill>
                  <a:srgbClr val="791AA9"/>
                </a:solidFill>
              </a:rPr>
              <a:t>4. </a:t>
            </a:r>
            <a:r>
              <a:rPr lang="fr-CH" b="1" i="0" u="none" strike="noStrike" dirty="0">
                <a:solidFill>
                  <a:srgbClr val="791AA9"/>
                </a:solidFill>
                <a:effectLst/>
              </a:rPr>
              <a:t>Une place en crèche et en parascolaire abordable et accessible pour chaque enfant </a:t>
            </a:r>
          </a:p>
          <a:p>
            <a:pPr fontAlgn="base"/>
            <a:r>
              <a:rPr lang="fr-CH" b="1" i="0" u="none" strike="noStrike" dirty="0">
                <a:solidFill>
                  <a:srgbClr val="791AA9"/>
                </a:solidFill>
                <a:effectLst/>
              </a:rPr>
              <a:t>5. Une allocation cantonale pour les proches-</a:t>
            </a:r>
            <a:r>
              <a:rPr lang="fr-CH" b="1" i="0" u="none" strike="noStrike" dirty="0" err="1">
                <a:solidFill>
                  <a:srgbClr val="791AA9"/>
                </a:solidFill>
                <a:effectLst/>
              </a:rPr>
              <a:t>aidant.e.s</a:t>
            </a:r>
            <a:endParaRPr lang="fr-CH" b="0" i="0" u="none" strike="noStrike" dirty="0">
              <a:solidFill>
                <a:srgbClr val="000000"/>
              </a:solidFill>
              <a:effectLst/>
            </a:endParaRPr>
          </a:p>
          <a:p>
            <a:pPr fontAlgn="base"/>
            <a:r>
              <a:rPr lang="fr-CH" b="1" dirty="0">
                <a:solidFill>
                  <a:srgbClr val="7030A0"/>
                </a:solidFill>
              </a:rPr>
              <a:t>6.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Le droit à un accueil de jour</a:t>
            </a:r>
            <a:r>
              <a:rPr lang="fr-CH" b="0" i="0" u="none" strike="noStrike" dirty="0">
                <a:solidFill>
                  <a:srgbClr val="7030A0"/>
                </a:solidFill>
                <a:effectLst/>
              </a:rPr>
              <a:t> </a:t>
            </a:r>
          </a:p>
          <a:p>
            <a:pPr fontAlgn="base"/>
            <a:r>
              <a:rPr lang="fr-CH" b="1" dirty="0">
                <a:solidFill>
                  <a:srgbClr val="7030A0"/>
                </a:solidFill>
              </a:rPr>
              <a:t>7.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Une formation obligatoire sur les problématiques du genre</a:t>
            </a:r>
            <a:r>
              <a:rPr lang="fr-CH" b="0" i="0" u="none" strike="noStrike" dirty="0">
                <a:solidFill>
                  <a:srgbClr val="7030A0"/>
                </a:solidFill>
                <a:effectLst/>
              </a:rPr>
              <a:t> </a:t>
            </a:r>
          </a:p>
          <a:p>
            <a:pPr fontAlgn="base"/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8. Assurer </a:t>
            </a:r>
            <a:r>
              <a:rPr lang="fr-CH" b="1" i="0" u="none" strike="noStrike" dirty="0">
                <a:solidFill>
                  <a:srgbClr val="791AA9"/>
                </a:solidFill>
                <a:effectLst/>
              </a:rPr>
              <a:t>des moyens suffisants pour mener différentes campagnes cantonales</a:t>
            </a:r>
            <a:r>
              <a:rPr lang="fr-CH" b="0" i="0" u="none" strike="noStrike" dirty="0">
                <a:solidFill>
                  <a:srgbClr val="000000"/>
                </a:solidFill>
                <a:effectLst/>
              </a:rPr>
              <a:t> : </a:t>
            </a:r>
          </a:p>
          <a:p>
            <a:pPr fontAlgn="base"/>
            <a:r>
              <a:rPr lang="fr-CH" dirty="0">
                <a:solidFill>
                  <a:srgbClr val="000000"/>
                </a:solidFill>
              </a:rPr>
              <a:t>	</a:t>
            </a:r>
            <a:r>
              <a:rPr lang="fr-CH" i="1" dirty="0">
                <a:solidFill>
                  <a:srgbClr val="7030A0"/>
                </a:solidFill>
              </a:rPr>
              <a:t>a. </a:t>
            </a:r>
            <a:r>
              <a:rPr lang="fr-CH" b="0" i="1" u="none" strike="noStrike" dirty="0">
                <a:solidFill>
                  <a:srgbClr val="7030A0"/>
                </a:solidFill>
                <a:effectLst/>
              </a:rPr>
              <a:t>Contre le viol et les violences domestiques et sexistes envers les femmes </a:t>
            </a:r>
          </a:p>
          <a:p>
            <a:pPr fontAlgn="base"/>
            <a:r>
              <a:rPr lang="fr-CH" i="1" dirty="0">
                <a:solidFill>
                  <a:srgbClr val="7030A0"/>
                </a:solidFill>
              </a:rPr>
              <a:t>	b. </a:t>
            </a:r>
            <a:r>
              <a:rPr lang="fr-CH" b="0" i="1" u="none" strike="noStrike" dirty="0">
                <a:solidFill>
                  <a:srgbClr val="7030A0"/>
                </a:solidFill>
                <a:effectLst/>
              </a:rPr>
              <a:t>Contre les </a:t>
            </a:r>
            <a:r>
              <a:rPr lang="fr-CH" b="0" i="1" u="none" strike="noStrike" dirty="0" err="1">
                <a:solidFill>
                  <a:srgbClr val="7030A0"/>
                </a:solidFill>
                <a:effectLst/>
              </a:rPr>
              <a:t>féminicides</a:t>
            </a:r>
            <a:r>
              <a:rPr lang="fr-CH" b="0" i="1" u="none" strike="noStrike" dirty="0">
                <a:solidFill>
                  <a:srgbClr val="7030A0"/>
                </a:solidFill>
                <a:effectLst/>
              </a:rPr>
              <a:t> </a:t>
            </a:r>
          </a:p>
          <a:p>
            <a:pPr fontAlgn="base"/>
            <a:r>
              <a:rPr lang="fr-CH" i="1" dirty="0">
                <a:solidFill>
                  <a:srgbClr val="7030A0"/>
                </a:solidFill>
              </a:rPr>
              <a:t>	c. </a:t>
            </a:r>
            <a:r>
              <a:rPr lang="fr-CH" b="0" i="1" u="none" strike="noStrike" dirty="0">
                <a:solidFill>
                  <a:srgbClr val="7030A0"/>
                </a:solidFill>
                <a:effectLst/>
              </a:rPr>
              <a:t>Contre toute violence liée à son orientation sexuelle et son identité de genre.</a:t>
            </a:r>
          </a:p>
          <a:p>
            <a:pPr fontAlgn="base"/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9. Un office de la politique familiale et de l’égalité qui soit doté de moyens supplémentaires</a:t>
            </a:r>
          </a:p>
          <a:p>
            <a:pPr fontAlgn="base"/>
            <a:r>
              <a:rPr lang="fr-CH" b="1" dirty="0">
                <a:solidFill>
                  <a:srgbClr val="7030A0"/>
                </a:solidFill>
              </a:rPr>
              <a:t>10.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Une analyse approfondie des incidences de l’élaboration du budget du canton et de ses coupes en termes de genre</a:t>
            </a:r>
            <a:endParaRPr lang="fr-CH" b="1" dirty="0">
              <a:solidFill>
                <a:srgbClr val="7030A0"/>
              </a:solidFill>
            </a:endParaRPr>
          </a:p>
          <a:p>
            <a:pPr fontAlgn="base"/>
            <a:r>
              <a:rPr lang="fr-CH" b="1" dirty="0">
                <a:solidFill>
                  <a:srgbClr val="7030A0"/>
                </a:solidFill>
              </a:rPr>
              <a:t>11.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L’interdiction des affichages de publicité sexiste et discriminante selon les identités de genre dans le canton.</a:t>
            </a:r>
          </a:p>
          <a:p>
            <a:pPr fontAlgn="base"/>
            <a:r>
              <a:rPr lang="fr-CH" b="1" dirty="0">
                <a:solidFill>
                  <a:srgbClr val="7030A0"/>
                </a:solidFill>
              </a:rPr>
              <a:t>12.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L’application </a:t>
            </a:r>
            <a:r>
              <a:rPr lang="fr-CH" b="1" i="0" u="none" strike="noStrike" dirty="0">
                <a:solidFill>
                  <a:srgbClr val="791AA9"/>
                </a:solidFill>
                <a:effectLst/>
              </a:rPr>
              <a:t>de l’art. 41 al 4 du règlement d’exécution de la loi cantonale sur les marchés publics </a:t>
            </a:r>
          </a:p>
          <a:p>
            <a:pPr fontAlgn="base"/>
            <a:r>
              <a:rPr lang="fr-CH" b="1" dirty="0">
                <a:solidFill>
                  <a:srgbClr val="791AA9"/>
                </a:solidFill>
              </a:rPr>
              <a:t>13. </a:t>
            </a:r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Prévenir tout risque de double discrimination en fonction de la couleur de la peau et de l'appartenance culturelle des femmes migrantes</a:t>
            </a:r>
            <a:r>
              <a:rPr lang="fr-CH" dirty="0">
                <a:solidFill>
                  <a:srgbClr val="7030A0"/>
                </a:solidFill>
              </a:rPr>
              <a:t> </a:t>
            </a:r>
          </a:p>
          <a:p>
            <a:pPr fontAlgn="base"/>
            <a:r>
              <a:rPr lang="fr-CH" b="1" i="0" u="none" strike="noStrike" dirty="0">
                <a:solidFill>
                  <a:srgbClr val="7030A0"/>
                </a:solidFill>
                <a:effectLst/>
              </a:rPr>
              <a:t>14. Davantage de </a:t>
            </a:r>
            <a:r>
              <a:rPr lang="fr-CH" b="1" i="0" u="none" strike="noStrike" dirty="0">
                <a:solidFill>
                  <a:srgbClr val="791AA9"/>
                </a:solidFill>
                <a:effectLst/>
              </a:rPr>
              <a:t>lieux d’accueil d’urgence pour les personnes exposées à des violences intrafamiliales</a:t>
            </a:r>
          </a:p>
          <a:p>
            <a:pPr fontAlgn="base"/>
            <a:endParaRPr lang="fr-CH" sz="1700" b="1" i="0" u="none" strike="noStrike" dirty="0">
              <a:solidFill>
                <a:srgbClr val="791AA9"/>
              </a:solidFill>
              <a:effectLst/>
              <a:latin typeface="inherit"/>
            </a:endParaRPr>
          </a:p>
          <a:p>
            <a:pPr fontAlgn="base"/>
            <a:r>
              <a:rPr lang="fr-CH" sz="1400" i="1" u="none" strike="noStrike" dirty="0">
                <a:solidFill>
                  <a:srgbClr val="791AA9"/>
                </a:solidFill>
                <a:effectLst/>
                <a:latin typeface="inherit"/>
              </a:rPr>
              <a:t>Selon les revendications détaillées se trouvant : https://www.grevefeministene.com/post/14-revendications-feministes-pour-le-canton-de-neuchatel</a:t>
            </a:r>
            <a:endParaRPr lang="fr-CH" sz="1400" i="1" u="none" strike="noStrike" dirty="0">
              <a:solidFill>
                <a:srgbClr val="000000"/>
              </a:solidFill>
              <a:effectLst/>
              <a:latin typeface="var(--ricos-custom-p-font-family,unset)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B516C95-3A64-1F49-AC94-29A6EE6B9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150" y="2285385"/>
            <a:ext cx="2159000" cy="195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671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inherit</vt:lpstr>
      <vt:lpstr>var(--ricos-custom-p-font-family,unset)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 Docourt</dc:creator>
  <cp:lastModifiedBy>Clémence Planas</cp:lastModifiedBy>
  <cp:revision>7</cp:revision>
  <dcterms:created xsi:type="dcterms:W3CDTF">2021-04-05T09:51:32Z</dcterms:created>
  <dcterms:modified xsi:type="dcterms:W3CDTF">2021-04-09T06:58:31Z</dcterms:modified>
</cp:coreProperties>
</file>